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76" r:id="rId8"/>
    <p:sldId id="271" r:id="rId9"/>
    <p:sldId id="272" r:id="rId10"/>
    <p:sldId id="265" r:id="rId11"/>
    <p:sldId id="275" r:id="rId12"/>
    <p:sldId id="267" r:id="rId13"/>
    <p:sldId id="268" r:id="rId14"/>
    <p:sldId id="269" r:id="rId15"/>
    <p:sldId id="260" r:id="rId16"/>
    <p:sldId id="258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731F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9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7133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58301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0727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527187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13695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96812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8746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098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45249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45447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5814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599ED-E8FD-4442-9B30-3983B990F2EB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34CC0-86C1-46DB-AE56-DCB22EBE3A0A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85174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hyperlink" Target="http://www.rainforest-alliance.org/" TargetMode="External"/><Relationship Id="rId5" Type="http://schemas.openxmlformats.org/officeDocument/2006/relationships/hyperlink" Target="https://ic.fsc.org/" TargetMode="External"/><Relationship Id="rId4" Type="http://schemas.openxmlformats.org/officeDocument/2006/relationships/hyperlink" Target="http://www.greenpeace.org/czech/cz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12.jpeg"/><Relationship Id="rId4" Type="http://schemas.openxmlformats.org/officeDocument/2006/relationships/hyperlink" Target="http://www.google.cz/url?sa=i&amp;rct=j&amp;q=&amp;esrc=s&amp;source=images&amp;cd=&amp;cad=rja&amp;uact=8&amp;ved=0CAcQjRw&amp;url=http://www.e-herbar.net/main.php?g2_itemId=7757&amp;ei=EjolVeL6CoOOsAHW2YHIBw&amp;bvm=bv.90237346,d.bGg&amp;psig=AFQjCNHQYKwMvjk1K1yUtQMCgJdit1GFzA&amp;ust=142858941683103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f.panda.org/" TargetMode="External"/><Relationship Id="rId2" Type="http://schemas.openxmlformats.org/officeDocument/2006/relationships/hyperlink" Target="http://discover.iucnredlist.org/discov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reenpeace.org/czech/cz/" TargetMode="External"/><Relationship Id="rId5" Type="http://schemas.openxmlformats.org/officeDocument/2006/relationships/hyperlink" Target="https://ic.fsc.org/" TargetMode="External"/><Relationship Id="rId4" Type="http://schemas.openxmlformats.org/officeDocument/2006/relationships/hyperlink" Target="https://www.facebook.com/WWF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wildlife.org/species/sumatran-orangutan" TargetMode="External"/><Relationship Id="rId13" Type="http://schemas.openxmlformats.org/officeDocument/2006/relationships/hyperlink" Target="http://www.bgci.org/" TargetMode="External"/><Relationship Id="rId18" Type="http://schemas.openxmlformats.org/officeDocument/2006/relationships/hyperlink" Target="http://upload.wikimedia.org/wikipedia/commons/c/cd/Panda_Cub_from_Wolong,_Sichuan,_China.JPG" TargetMode="External"/><Relationship Id="rId3" Type="http://schemas.openxmlformats.org/officeDocument/2006/relationships/hyperlink" Target="http://en.wikipedia.org/wiki/File:Panthera_tigris_altaica_13_-_Buffalo_Zoo.jpg" TargetMode="External"/><Relationship Id="rId21" Type="http://schemas.openxmlformats.org/officeDocument/2006/relationships/hyperlink" Target="http://upload.wikimedia.org/wikipedia/commons/b/b7/Strongylodon_macrobotrys_(2).JPG" TargetMode="External"/><Relationship Id="rId7" Type="http://schemas.openxmlformats.org/officeDocument/2006/relationships/hyperlink" Target="http://koldby.com/portfolio/wwf-together-app/" TargetMode="External"/><Relationship Id="rId12" Type="http://schemas.openxmlformats.org/officeDocument/2006/relationships/hyperlink" Target="http://www.dlh.com/CSR/Environment/~/media/images/Website%20specific%20images/Group/CSR/Promotional_FSC/FSC_RAC_Group_TM_UK.ashx" TargetMode="External"/><Relationship Id="rId17" Type="http://schemas.openxmlformats.org/officeDocument/2006/relationships/hyperlink" Target="https://hillywillyworld.files.wordpress.com/2010/03/baijiriverdolphin001.jpg" TargetMode="External"/><Relationship Id="rId25" Type="http://schemas.openxmlformats.org/officeDocument/2006/relationships/hyperlink" Target="http://upload.wikimedia.org/wikipedia/commons/8/88/Metasequia(03).jpg" TargetMode="External"/><Relationship Id="rId2" Type="http://schemas.openxmlformats.org/officeDocument/2006/relationships/hyperlink" Target="http://en.wikipedia.org/wiki/Endangered_species" TargetMode="External"/><Relationship Id="rId16" Type="http://schemas.openxmlformats.org/officeDocument/2006/relationships/hyperlink" Target="http://www.ermetica.net/arakne/wp-content/uploads/2013/03/Poecilotheria-Metallica.jpg" TargetMode="External"/><Relationship Id="rId20" Type="http://schemas.openxmlformats.org/officeDocument/2006/relationships/hyperlink" Target="http://cs.wikipedia.org/wiki/Strongylodon_macrobotry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rederiksamuel.com/blog/images/wwflogo.jpg" TargetMode="External"/><Relationship Id="rId11" Type="http://schemas.openxmlformats.org/officeDocument/2006/relationships/hyperlink" Target="http://www.tyden.cz/rubriky/relax/cestovani/exotika/obrazem-ohrozene-krasky-nejvzacnejsi-kvetiny-planety_234565.html" TargetMode="External"/><Relationship Id="rId24" Type="http://schemas.openxmlformats.org/officeDocument/2006/relationships/hyperlink" Target="http://en.wikipedia.org/wiki/Cosmos_atrosanguineus" TargetMode="External"/><Relationship Id="rId5" Type="http://schemas.openxmlformats.org/officeDocument/2006/relationships/hyperlink" Target="http://cs.wikipedia.org/wiki/Ohro%C5%BEen%C3%BD_druh" TargetMode="External"/><Relationship Id="rId15" Type="http://schemas.openxmlformats.org/officeDocument/2006/relationships/hyperlink" Target="http://www.aljazeera.com/mritems/Images/2011/6/15/201161551955391734_20.jpg" TargetMode="External"/><Relationship Id="rId23" Type="http://schemas.openxmlformats.org/officeDocument/2006/relationships/hyperlink" Target="http://lambley.com.au/sites/default/files/styles/full_image/public/plant_entry_photos/cosmos_atrosanguineus_0.jpg" TargetMode="External"/><Relationship Id="rId10" Type="http://schemas.openxmlformats.org/officeDocument/2006/relationships/hyperlink" Target="http://save-the-endangered-species.weebly.com/top-10-most-endangered-plants.html" TargetMode="External"/><Relationship Id="rId19" Type="http://schemas.openxmlformats.org/officeDocument/2006/relationships/hyperlink" Target="http://www.weather.com/science/nature/news/13-endangered-animals-20131110" TargetMode="External"/><Relationship Id="rId4" Type="http://schemas.openxmlformats.org/officeDocument/2006/relationships/hyperlink" Target="http://www.eoearth.org/files/118901_119000/118993/422px-IUCN_Categories_Chart.jpg" TargetMode="External"/><Relationship Id="rId9" Type="http://schemas.openxmlformats.org/officeDocument/2006/relationships/hyperlink" Target="http://worldwildlife.org/species/bornean-orangutan" TargetMode="External"/><Relationship Id="rId14" Type="http://schemas.openxmlformats.org/officeDocument/2006/relationships/hyperlink" Target="https://environmentalgeography.files.wordpress.com/2012/02/rainforest-deforestation1.jpg" TargetMode="External"/><Relationship Id="rId22" Type="http://schemas.openxmlformats.org/officeDocument/2006/relationships/hyperlink" Target="http://cs.wikipedia.org/wiki/Metasekvoje_%C4%8D%C3%ADnsk%C3%A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iscover.iucnredlist.org/discov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f.panda.or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Keptu%C5%A1ka_stepn%C3%AD" TargetMode="External"/><Relationship Id="rId3" Type="http://schemas.openxmlformats.org/officeDocument/2006/relationships/hyperlink" Target="http://cs.wikipedia.org/wiki/Monarcha_st%C4%9Bhovav%C3%BD" TargetMode="External"/><Relationship Id="rId7" Type="http://schemas.openxmlformats.org/officeDocument/2006/relationships/hyperlink" Target="http://cs.wikipedia.org/wiki/%C3%9Aho%C5%99_%C5%99%C3%AD%C4%8Dn%C3%AD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Adax_n%C3%BAbijsk%C3%BD" TargetMode="External"/><Relationship Id="rId5" Type="http://schemas.openxmlformats.org/officeDocument/2006/relationships/hyperlink" Target="http://worldwildlife.org/species/whale" TargetMode="External"/><Relationship Id="rId4" Type="http://schemas.openxmlformats.org/officeDocument/2006/relationships/hyperlink" Target="http://worldwildlife.org/species/tige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92D050"/>
                </a:solidFill>
              </a:rPr>
              <a:t>Ohrožené druhy organismů</a:t>
            </a:r>
            <a:endParaRPr lang="cs-CZ" dirty="0">
              <a:solidFill>
                <a:srgbClr val="92D05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4B731F"/>
                </a:solidFill>
              </a:rPr>
              <a:t>Šárka </a:t>
            </a:r>
            <a:r>
              <a:rPr lang="cs-CZ" dirty="0" err="1" smtClean="0">
                <a:solidFill>
                  <a:srgbClr val="4B731F"/>
                </a:solidFill>
              </a:rPr>
              <a:t>Borsodi</a:t>
            </a:r>
            <a:r>
              <a:rPr lang="cs-CZ" dirty="0" smtClean="0">
                <a:solidFill>
                  <a:srgbClr val="4B731F"/>
                </a:solidFill>
              </a:rPr>
              <a:t>, Anna Nováková, Iva Šimková</a:t>
            </a:r>
            <a:endParaRPr lang="cs-CZ" dirty="0">
              <a:solidFill>
                <a:srgbClr val="4B73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877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00B0F0"/>
                </a:solidFill>
              </a:rPr>
              <a:t>Ohrožené druhy rostlin</a:t>
            </a:r>
            <a:endParaRPr lang="cs-CZ" sz="4800" b="1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O ochranu ohrožených druhů rostlin se starají organizace jako  </a:t>
            </a:r>
            <a:r>
              <a:rPr lang="cs-CZ" dirty="0" smtClean="0">
                <a:hlinkClick r:id="rId4"/>
              </a:rPr>
              <a:t>Greenpeace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FSC</a:t>
            </a:r>
            <a:r>
              <a:rPr lang="cs-CZ" dirty="0" smtClean="0"/>
              <a:t> (</a:t>
            </a:r>
            <a:r>
              <a:rPr lang="cs-CZ" dirty="0" err="1" smtClean="0"/>
              <a:t>Forest</a:t>
            </a:r>
            <a:r>
              <a:rPr lang="cs-CZ" dirty="0" smtClean="0"/>
              <a:t> </a:t>
            </a:r>
            <a:r>
              <a:rPr lang="cs-CZ" dirty="0" err="1" smtClean="0"/>
              <a:t>Stewardship</a:t>
            </a:r>
            <a:r>
              <a:rPr lang="cs-CZ" dirty="0" smtClean="0"/>
              <a:t> </a:t>
            </a:r>
            <a:r>
              <a:rPr lang="cs-CZ" dirty="0" err="1" smtClean="0"/>
              <a:t>Council</a:t>
            </a:r>
            <a:r>
              <a:rPr lang="cs-CZ" dirty="0" smtClean="0"/>
              <a:t>), </a:t>
            </a:r>
            <a:r>
              <a:rPr lang="cs-CZ" dirty="0" smtClean="0">
                <a:hlinkClick r:id="rId6"/>
              </a:rPr>
              <a:t>Rainforest </a:t>
            </a:r>
            <a:r>
              <a:rPr lang="cs-CZ" dirty="0" err="1" smtClean="0">
                <a:hlinkClick r:id="rId6"/>
              </a:rPr>
              <a:t>Alliance</a:t>
            </a:r>
            <a:r>
              <a:rPr lang="cs-CZ" dirty="0" smtClean="0"/>
              <a:t>, ale také již dříve zmíněný WWF.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FSC je asi nejznámější z těchto organizací, hlavně díky certifikátům, které poskytuje „správně spravovaným lesům“.</a:t>
            </a:r>
          </a:p>
          <a:p>
            <a:pPr marL="0" indent="0">
              <a:buClr>
                <a:srgbClr val="00B0F0"/>
              </a:buClr>
              <a:buNone/>
            </a:pPr>
            <a:endParaRPr lang="cs-CZ" dirty="0" smtClean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3528"/>
          <a:stretch/>
        </p:blipFill>
        <p:spPr>
          <a:xfrm>
            <a:off x="2080727" y="4001294"/>
            <a:ext cx="1782147" cy="257983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467" b="14603"/>
          <a:stretch/>
        </p:blipFill>
        <p:spPr>
          <a:xfrm>
            <a:off x="8033657" y="4169245"/>
            <a:ext cx="1895669" cy="224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9041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>
                <a:solidFill>
                  <a:srgbClr val="00B0F0"/>
                </a:solidFill>
              </a:rPr>
              <a:t>Ohrožené druhy </a:t>
            </a:r>
            <a:r>
              <a:rPr lang="cs-CZ" sz="4800" b="1" dirty="0" smtClean="0">
                <a:solidFill>
                  <a:srgbClr val="00B0F0"/>
                </a:solidFill>
              </a:rPr>
              <a:t>rostlin </a:t>
            </a:r>
            <a:r>
              <a:rPr lang="cs-CZ" dirty="0"/>
              <a:t>–</a:t>
            </a:r>
            <a:r>
              <a:rPr lang="cs-CZ" dirty="0" smtClean="0"/>
              <a:t> Hrozby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Stejně jako u zvířat, u většiny rostlin je příčinou vymírání člověk.</a:t>
            </a:r>
            <a:endParaRPr lang="cs-CZ" dirty="0"/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Největší škody jsou způsobeny: úbytkem přirozených míst výskytu, znečištěním, zavlečením cizích druhů nebo změnami klimatu.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282"/>
          <a:stretch/>
        </p:blipFill>
        <p:spPr>
          <a:xfrm>
            <a:off x="3023117" y="3292110"/>
            <a:ext cx="5794311" cy="3248490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9479902" y="6236000"/>
            <a:ext cx="271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Následují 3 z nejzajímavějších ohrožených rostlin…</a:t>
            </a: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xmlns="" val="6725574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dirty="0" smtClean="0">
                <a:solidFill>
                  <a:srgbClr val="00B0F0"/>
                </a:solidFill>
              </a:rPr>
              <a:t/>
            </a:r>
            <a:br>
              <a:rPr lang="cs-CZ" dirty="0" smtClean="0">
                <a:solidFill>
                  <a:srgbClr val="00B0F0"/>
                </a:solidFill>
              </a:rPr>
            </a:br>
            <a:r>
              <a:rPr lang="cs-CZ" b="1" dirty="0" smtClean="0">
                <a:solidFill>
                  <a:srgbClr val="00B0F0"/>
                </a:solidFill>
              </a:rPr>
              <a:t>Smaragdová liána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4" name="AutoShape 2" descr="data:image/jpeg;base64,/9j/4AAQSkZJRgABAQAAAQABAAD/2wCEAAkGBxMTEhUUExQUFRQUFxUUFBUSFRQVFRQUFBQWFxQVFBQYHCggGBolHBYUITEhJSksLi4uFx8zODMsNygtLysBCgoKDg0OGxAQGiwkICQsLCwsLCwsLCwsLCwsLCwsLCwsLCwsLCwsLCwsLCwsLCwsLCwsLCwsLCwsLCwsLCwsK//AABEIAMIBAwMBIgACEQEDEQH/xAAcAAACAgMBAQAAAAAAAAAAAAADBAIFAAYHAQj/xAA/EAABBAAEAwYDBgUDAwUBAAABAAIDEQQSITEFQVEGEyJhcYEykaEHFEJSYsEjcrHR8DOS4UOCshZTk6LSFf/EABkBAAMBAQEAAAAAAAAAAAAAAAECAwAEBf/EACgRAAICAgIBBAIBBQAAAAAAAAABAhEDIRIxQRMiMlEEM0IjYXGBkf/aAAwDAQACEQMRAD8A08sUHRaJl26i8rybJtlaITmTBFJkNtevioI3ZRRsreJSU5nm0g661adxrdj1Df8AxCrOKAHIeYsD6X+yfx7vDH/K3nroFeS9qLZP1L/JCH4tFaOZYVfw9p3TGJxgGg3XPJbIxdLZFwRYpEl31r1p1Qa0bmOPciAWEuEeMpTRkGazSku2LUplrlhGqDKPYtAynL3iLdFOQ0UOfUIo16oqhFraPJLWiKyJZIwKtioE0WgYgHZMlnRAkFboo1BMNGm2gq24L2bM2GE4kDXOe9jWuHhOQDd3Kya2QcTwueIXJE4AfirMz/c2whOEu6GcgDLQpmqxwXD5pADHE9zSQ0ODTlsmt9t+fJZxTh0sJqVhbex0IPo4aJODq6DZUbIGW05NVJeIarIWUt0Hi2Xvd6rHNKiHFBg6CBiFIxHaNEIya0Ujspo9javJdF7aXkfqiti9Ee8K8UwsTWDYSGS17M5e4eLRDkjNonPsLDsiyjwrIo9F5O6gheynRR4xngAP5na79OSJxR+kQ6sB5LzGymm6XqR9AvOMtNRHo0Ab66ldvcUVl+n/AGWeEeAxVx8TieqX+8nLXVFwoUXGiEmSfoiYeXVHdDYSxZRSLYKfZZucKUY3pdjdFHNSShky0j1TCXwUlhGkelLpasjMy0mbCbD1B7QUBJKxMu1XkjLU5GUhstURkvsxkdLfPsxbHKyeN0bC5pDg8taTTxlLbPLTbzK0p2y6T9j2AqCaY1/EeGD0YNfq76K+Fe4Z6LjhPB444pYA2mtkL2joJADY8sweB6JSLDuYS17baQWkEW1w5gjmFscwLJgQLD2FrtdQWuBYa6U6T6Jp2FBK6xdCHDY2AANAaGjRoFAeg9yqLtzlGFkLgKrS/wAx0aR7kLbmYcNBobrV8bw0Y+fI6/u2Hd46sd9ON2X+RgOtcyRyKEutGORdy4tzZXZds1HL0+LZLt0cu29oGxtjEIjZ3bvCW14Q0VsBsuPccwfcYiSLQhp8NflcA5t+dELkyYuCsV9njpdFJlEJciwpwlczYzZIS8ktM02i5dUWZmiAe0JPfQQWSJmRlhJ5EyoUcEoWJGisWoNsuonAIUh1S2HJ5piQLNUybYRj1k5sL2FuiiRqlbD2VHE2UGir1P7J6WHO1nkwJTjH4fU++ysqpjP5W7ei6m/6aL1eMqp8LRC8OisZtUq9lqfKzll2FgmsJZ7tV4wUUduHvVbpjR6oLG7RQMgKO5lNVcYzmSrbA9MtcKUeUpbChMS7IM6Yu4gO8WRyoBabUWOorUTkmhqaRRjcFB5BCC00ggWMu1W6dhO0AjYMM45T3hkaTs668PqKJ87WmxNUnOyua6gcrmuo7HKQa+ipjnxZuzueCHfSOlPw3TB+kbfPf3V6I6Hstc7G8cixmHzRZWStFPjuyw8r/SeRVjHxJojzSXYJa4HcEXf0C73OKVvo1WN4iFzmODXZXEEB1XlJ/FXMjdCw2EZDG2NgprRQ5nzJPMk6k8yUxhcQ17Q5psFZKfUp001ZjUu0LHGRlaj91yvtK4Oxkx5Z66fCA2/Q0u4YqGxoAD81qvaDgbZmEPHiAOV3Nvof25qWaPONGo5VsvYip4/DGJ7o3bsNHz6H3FITF5klTpgC0i5rFFLOdSM3VLY6YvKKQEfEpUlMhbMLwsQCFiag2GjnVnCbCpYmKxwi2ZKhEPNZSXlKa7wUkHzgDVJHYRHi90w9HH60rF5Pds/lCqOKuDmt/m/sr2JlxM6ZQuuWsaLr9ZXslWOChMKKnA7VRf2clWwZYUyw0EYxqMzNEG7KJAg+1KFoQ26IkOqAIPZOR4CGJ70U5cMSk2inJlse3yLINFJLEJp7tEnLsgh8j0K9+nomWFSyu1VlhJtE8o60Qiy1w2i2bsJhcPJiqny6NzRtfWV7rG97kDWv7LT8VjmxNt/xHZvMrXsVxN8jtGj31/4Cthwv5MtGDkfW0MbRqANquht0tVfGYcxcwWQ9njy0Sw65H0fMe9FcC7NdqsRhiAJ3uPxGPMaAAGgHILtfYrEd82XE94ZPvDmOBOzWsYGhjQNgDm06k+qu2sntoFOLssuA4QRRhgeX1zcKPyVoXIWKjLgMrg14+AnYn8rhzBA9eahHMSPE3K4aEHr5HmPP+h0TwjwVIVuwE+PYLzNlHpE931YCqrF8awgNPlDCdu9Y+P8A8mhWkxVNxLBMf8WUtI8TXi2kfsR1GoRldGOefaUY+8idGWuzNcc7CCHCwALB5a/NapDIrvjfCo3YnusMQ8PIDAHAgOcfhz8601S+I7JY2I6wOPmyn7+hXn5IuUm6CmIEWpRupBBIPpv6qJl1UaNLWxh+qTnjpNMKDiHLISImFizVYqBswyU6kzBOq3GnxpqDZNOKaJ78Fs3UKsxW9J2B+iTmPiUYJpjJCWNFRtv82i2PCn+EwfpVNxhoyx+uvyVq11MYP0hdMneNHUtQKrFvpybgg0sJbHx3qOSsOETgiipNe0hCO9kw7RQeUbFRUlb1Uxn9BREoxsoosbtF7GdUEZRVkw5VuJPjV4OFPfG54oVrXM+iontJcE8dM0qGcuiXlGisGs8KVmZot5NkRRzx6q4ETcOzM7V/IeZ2CDBGy8zjWXxV5dVH75ndnrM//ps5NHVy7cUNWxccLK3HwuBDpPE+Q/CDt0AHkk8SwsNX4j+Hci+XqrqV+Qud/qTu0obMvX2pKwcPNlzyHSHUC/Cy93PPkquVHYpaoHgWgCyPEbaT0vYLfOAdo58K1kYcTE0AZQT4eZy+5Oi1nh/DfEHchtd2935vIf8ACfxbC12U7jevNcs5tO0QzOjtPDuIjGYfR5DtHNkbu1wNtcL5g7g76gqH/qB4qPEN7qS6D2jNDKf0k6tJ3ynXerq1yLg3GpMK/Ow2PxMJOV39j5qPGuOT4p1yOpoNtY3RrfPzPmfoqL8hVfk5+SOucT4r3cL3uc1uVpIcdtjXrrWi5Rje0mKnaWySWx27Q1oHWtBdeVpDiXFJ5YmRyPLmRnM26u6oW7c0L36lJ4UkhJky8uhrLPh2LbHNG93wtcCaNEdHD039l1Hhk7hI1pcXNcQN732IXHJiuufZ7A6SCCSQEZQWt86BDHHyyhH8eVNoC2Uv2p8Jazu52gAuPdv5Fxolp9gCPkufmIrof2r47vJocKwW5njd/M/RjflZ/wC4LX8RwQQwvfO8B4rJGxzSTexcfPehyS5oXNuI3ZQwFBk3UmalRe3Vc1C9EjEsRAV6sG0VeNjskrMA/kvXGwg4c05XSuIEWbjSSxT9bTTtUliQkiBs9xUltbfX9lcPdoB+lv8ARUT3+Fl9Srt7hfsP6K89RR0xfsQAa6JeAlknkmqorHNB9VBvwTkyxdJmalA3VPcGwTppBG0WTZ06NFlXDuzAsW9zeoLNfY2hDFOW0Bv7NaeaUMVKG5GHTvD4nHk3n81u2N7KQuZ4MzXbh2YuvTm06fKlr2F7Lz4jEGMsyhhGaRw8IZWjh+a6O30XRjwOLthj2WWHxbe6LmH+G2m8x6AdVqmOdUhoacl0LE9hRkbHDO4AOBkD2inEcxlr5fVJ8Y7FwN2kk7zYXRDjrqRW3opr8eSsORrwaiybwpSSVM4VthAxMdKMVs22hSTQbaOFafv8kPDAt0Hgvd51cb/KFOGyQ42WHcflTPE8OHND2jK1g2Jo0K1XZza9tGT4HkWGaLrw5jqTq92n0U81AtYARdUBvQ3v91WHFnrTjoL3Hn6qxjxTmMtxafy5aBPQkKc3IopPjyHIZvC1riTI7Ya0xvM/51WTMc5xOw6nRLR8WcfgjJ5EmrrfSyjnGSV/oOJ9W/8A6Rjhb7YuRSn2QcYz+M+wsX6pzAcKfJ8PzIofNIzY4iw7Dv13prTp80KPjUfWRp5DLp70SnlgVaAsSNk4T2VmmldG8Oja3d5bYO1Bvmbv2W3DsLhY4nEB5dRpz3HQmtaFDRXvY8RyYSF8bg8Fjczgb8deIO6G705K8OHsUdjomhiSWxGj50xrS17mnQtJBHmN13/s/hRHDHGNmNYP9oAXPftG7FubeJhBc2v4rebf1+Y6/Pqt/wCzeNEsEcg/ExpPrVOHsbCGOPGVASOf9nsA7GcTnmcLYyR5JPqWxs/2j5NWu9r4MuLm1JBkflcTd0fEL8jp7LsvCuFtw0Tw2rfJLKT1L3EtB9BlHsua/aNw0QR4VrRsJQXc3OJaST5kklbJD2v/AKbo0vDv1RZSlIz4k3MdFxtAltEM6xCWLCCsL9EMboYBUS4hXQEy3gQMVHqhQYjVNudam1THoo+NWBGBzJP9FdgbDyH9FTcePijH+bq6eaI9Auif64jJ9HuUhbJwTsm+WITv/wBM3lYw+M0azXVDY6Ku4PhDNLHGBeZzQfJt+I+wsrtzIQRQAHIAaCuQAS4cd7ZuOzmfCML9zxMU95oLyPcd4w8ZfGPIkG/Lkuh8TwAIOnnoq3iXDBZLQNfiaRbXA7gjmneB4jwCJx0APdE2SWNq2OJ3c36iuhV4xUegi8GFTuFiyuI5afumWQ6ohipw81QwOKKrK1TtJL3bpJd8rNB+qqaB6kge63GXbTdU+DwAmmzuFxwuOW9pJxoXVzazUD9Vn8IKwHs1TgfYRrIO9xZeHEX3bDRYP1Hm7y5ea0ztlw1+Ha2SJxIc6gSBbCNQCdjp/Qrt/FGlwpc87XYQHDytyl2XK4AakEOGo9AT7WpelBLroZSpo5ceJ5G0XDqTu4uO+mwSRxckthrqA3JNuR8Zw1pBcNzrqdCh4eYgBjmbaZmAa+oWUlVxC9rRKLB6VmzEai+qni8MGAE2RYB/T6eSLEyuvuCFZ4dgcCHAEHqoSyNPZNSd0yngiaN840+OMk/Nu4VrhYiRbMSfej/yvX8OY34bA6b/AC6IGIwId8TQfPn8xqqrNGRfnemPiTEt2Mbx521V2NkOpfC0dSx4v113SjsC2zlkLeoJ/Y0hf/znn/qNrlae0Ui0jY+yWE4hXfYITtNlpc0hrHVydmIDvqusdmuOcTbTcZhA8f8AuRPjDh/Mwuo+xWo/Z/2/w+Ew7cLis1xl2WRjczS1ziacBrYJOuq63w3ExTMEkTg5rhYI80y/sSySt7QbD4lr7GVw6h7SBryvYqqgwcWFJZGPA9znhl/BYFho/Ldn3KuzQC1qfF99iHNGzWkNvn+Yj/OSE9ImhuDG96TTmkMNFoPQ0qP7ToWOwL3HeNzHMPRxcG18iVsn3PJGGMoaa8gT50uS/aJi8ZYjljDIA7wuY7M155ZnDb0IHuktqPuNKvBpUfxJ5wsJAP1RmzLjlsXwEyhYoEr1ICytEgU5KKQbGVFryDquriRHmNpGZNqlmvJRIoidaKVodNifGXXNEPT6lW8jvEqabXFMHSvpqn34jxe6tkXtSHNx7GzNjxEbnGtwCergQPTddZhxHXRcV4NhpJaZG0ucemwHUnkF0rs/gsVG0NlmEg0ppZZb5CS7PuhhlqqKUbU4hwSAiDZAHfCSHNcN2vG3zFj3I5o8UbuVe6Bj2ODTmBHnu358lezF3C20LFu/ihvRjT83O/sq3hfFiQPCTXhLvw2NiV7iOJNsB5Ad5HUC9P3QckuwJWWj4iRQ3Ol/lHMjz6f8IjIQ1oa0ANaAABsANgEHD4u/M6VXO0bK88qHmdfojyNQtiFRnD3IXVo29ep2Wwvwt76/RCfhh7INmOM9v+Bd2TNG2mH4w0UGnQB1cgf6+q0Fz6K7l9pLQzAy1u4sby1BeLA9rXCpd1Fx2Tn2Nten8JLoqrDlWEbaCjNAiPRyaoszdLS8Km2a9FGqZW9i8rb3AKgzBx/kb8kYu1Qny0nTfgW6D4WNgOjWj0AW8fZ/xyWKbu2NdIx/xNH4T+YdFoHec13PsZwRkEbHCjmY1wPPxNBJPnqnxJuV2MnZsGHxjZG5mnbSju09COqp+K4NwcHxaPLmnyAF5vnorlsLW5iB8RzH10H+eqDIy7XZJWFAJJiW2dxofla1PjmKjLXiUjuqIdm2Plf9PNXuMx4ja7N8I+MjdrR+Mda3PlfRcU4+6USvjkldIGPNGyWno4DzB+qnOfFbFk6KaZ2q9jfqh4gL3DiyFz+Bb0WGZYvQxYohE2xU1JSVatsM8EUkMdFRtWi9k2gcJo2rSCYb/TkkoaIUSauuhVE9jRW6PMHhCcQ5x9R6Uoy4Z2cVzKsuE+IXzDSPkjmPxBGUnZXLDjJJHW+zvZ/7tA2MfEfFIeZeQLHoNgrdmBf1r/PVaXgPtDeMsf3bvZa/6TiCaoWW5TXmbpX8XFcfLVtgwzeninlr5tY0/wC5WVUay6DXt52lOK8QIjo3uNx+4SMfDCXZ5JJpXDbvJHBv/wAceVnzCFxuUgC22eWlAev9lkzPot+BvD4iAAKJAPVx11+YWjhkneObIxwe54zmic7WsdYHSzl22Vz2a4nkkcX7UA11aDfMAPlr5LaJcfGTGKsvPTUCjZPTWlz58Hq1saEuIvwJv8NuYm9LFrZA9c77dYzEYZkUkNtYXkP0BadBkB5i6dsrrsj2pZimVYEgHijJ19R1HmFaDS9oreyw4jhMU7/TxRZ5d1E7+oWs8S4ZxIg1jT7Rhn1ZZW957QZaTONgOFdouHYthvEOfIOTi9z2j/d8PyC1RrBmXavtHnYzBvs+J5Y1uos+IE+ugK4lijRsKDVSoSYf7vWqKOiWw09ppgs2kYiD3QUIxqvJHbItaKbDtieKmooUktpbGv8AEh51WMNGZZQyWu6/ZpM52AiLyTlztbf5WvIaPaqXz5FIu+dguMQyYKFsZAdG0MkZYzBwGpI6ONm/NPjVTGijanTcv85lSiOiqocQHeIEEW4Ag6ab6+R0RZMc1jcznNaB+JxAG9AWV0DlH2xx0cADnEeK6A1zjm0fNcZxDdTlurOW9w3kD7K87T8a+8TyFpPdB5LG34dgHOH8xF+6py9cWaduhG7FHRLzBspyYLrNLJRQSX4AmGdIsVb3qxDgNyDxMorzENsopKXkfqnRMh3dI/cWx3ohuBKMHFrK/MU8NseCuSFsLP3cdtBJ2QJMTO/T4R5bq4LQwAddUpjDWoVFlp0joy5E2bx9ks8bTJCcveOqTM6rc2g3KDvoRdfqK6X3Ncv7L53wcz2vEjHFrm6hzTRHoQuj9lvtHdGMmLuRp2kaBmb5OaKzD6+qdZE+ySZ0R7KF+3RJYeL7wTyhaaJ5yOG7QeTRzPt1rVuJ9pmY+SPC4cvaJnZXvIykMGryPPIHfNb7FE2NjY2ANYwBrWjYNA0ARTTDYjNhmCjlHh0Gmw5V0SuBeCX02i01Z3d0PkNCmsa6lWcGmL5MW7k2SOMf9kLCfq8pWNZdTQMnidFILY8ZT+xHQg0VxzjXD5MFOWZiHNOaORttLm8nAjY8j52upwYmjSpPtEwYlwpk/FD4gerTQcPlR9kuSNq0JJWir7P/AGmOaAzFNLwNBIyg7/uboD6ilfYv7QMHlsPeT+URvv3sAfVcUlBuwmIJ73Q9WSX2TUi07W8ddipcxtrG2GNJ2F7nzOnyC17FDwprFsvZLHoUl3sRvYHh4VwxlJWCCtU/yU5ytlYRsSkdqpPnoILt0pjJKTRViXSPMS3MUniNE5h3WlMW0kq0e6AgmFNhWeFtVEQICfwOI6pZoejc8B22xEUbImtiyRgNFtdZABuzm52qfiXGJ5x/Fkc4XeUmmj0aNFXuxAUoyCUnJ0LyJMFrGtRHabIAkJKn2YYZHWqjiNRSK12iEDqgO1oQyFYrExBYjzF2BjSjXWSjwnMEIQUVRIbjYxAdaRHjNIByH+FLQPIsnkm8Czwueeeg9U6XFORSCrZ5icRmPpp8kriTYUnxVaQmlI0SKN9EJJjOHepucl4watem1vJk2mXfZnincYmKYguEbrIG5BaWmvOiV3fh+NZNG2SN2Zjrojy0II5GwvnnCNVrwzjOJwpJgeWh2haQHNPnlOl+aeGRLTKXR13jU1EDqq3sTiBJDiHg2H4qYj+WmZf/AK0uYY7jeKlJdJM9xIymiGitqDW0Ao8I7RTYbMInUHVmaQC01todvZH1FYOezqmNcWOvoR9VR9uuNMbhXR5h3kga1rb8VZhmJHSgdVrGL7VYiYfE1ulHuxRPqST9Fq2IDi+yS48ySSfmUfUVUM7a0PRstqAI1YQDwpWU0udPYrjQrNLSWlJOqlNra9hFhUWidD2DdYTTm0q/CPop+d9hSktloUkDfDpaouJgq/D9FR8Sd1VMV8hZpeBfCzUEfvQVXtfSegaCFeSrZK6YE4sA0nGOaRoqXEM8SscBEUZxVWUsOyM805hlCUgBTwotQk7RNjRUQQEOVxCgTYSUNFj8UgKWxBopfDPIKniH2l47KXyI/eViUJWKvFE6Y1hjRpNE2aSMb7CnC879NluNsvfhBpGZnhjRz1VvIwBuVuw/qkL7uPvD8bjQ/uhR4kkWjkTekGT8IPOxVmKjTYxJJQZhanG0znlJnmCeBoU+IhSqHAhGinNLSje0DlZawUE04tIVIyZPQmwpuLQ8ZfYvJOBYSz9VPGQaoIKrFCx7MilIKYjeLVdM/VGw77KaUdWdEdGwBwpJzO0WNk0QpZBWqjBbJzbsTz2aXjQQUASU60y+UUrtCXoJELKbLqVdFKnQ60rHiyEktFK8Vw9iwjzPBXsxttLdOx3VUa7NHomuGxOPol3vo0rXhkwXRNtROdifEMLRtMYFhITGNIcvcLMGqTk+JkxbHscAgcOx3IqxnmD7CpMRFldaaCUlTNS6NgLswUGtI0UuGCwiYogKXTo0V9kMtKE7hSE6S9FDEtNI8dj+dGUFiCwaLE3EfiMxblMMGg9VixNE0PkG4tuB5JfDLFin/EK+QUjUKU40WLEsiUuxKVEg2WLEfBNhKR8LuvViVjkOIckkvViMOgrsWmRcCsWKr+JctzsqvF7rFijDsjLsTKMdl4sVxUetTkXwrFiSYYiMh1TmG2WLEJdDIqcSPGUXDrxYqv4k5DaA9YsSITyRg+JD4ivVidfJDvsueD/6aU4gdVixS/kNLoVhOqs3jRYsTS7Q2MSC8WLFhz//2Q==">
            <a:hlinkClick r:id="rId4"/>
          </p:cNvPr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838200" y="1825625"/>
            <a:ext cx="611310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Je to liána pocházející Filipín, známá spíše pod názvem </a:t>
            </a:r>
            <a:r>
              <a:rPr lang="cs-CZ" dirty="0" err="1"/>
              <a:t>s</a:t>
            </a:r>
            <a:r>
              <a:rPr lang="cs-CZ" dirty="0" err="1" smtClean="0"/>
              <a:t>trongylodon</a:t>
            </a:r>
            <a:r>
              <a:rPr lang="cs-CZ" dirty="0" smtClean="0"/>
              <a:t> </a:t>
            </a:r>
            <a:r>
              <a:rPr lang="cs-CZ" dirty="0" err="1" smtClean="0"/>
              <a:t>macrobotrys</a:t>
            </a:r>
            <a:r>
              <a:rPr lang="cs-CZ" dirty="0" smtClean="0"/>
              <a:t>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Je ohrožována zejména odlesňováním pralesů.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V botanických zahradách je jich možná více, než ve volné přírodě.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603"/>
          <a:stretch/>
        </p:blipFill>
        <p:spPr>
          <a:xfrm>
            <a:off x="8129296" y="1446341"/>
            <a:ext cx="3224504" cy="491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36516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>
                <a:solidFill>
                  <a:srgbClr val="00B0F0"/>
                </a:solidFill>
              </a:rPr>
              <a:t>Metasekvoje čínská</a:t>
            </a:r>
            <a:endParaRPr lang="cs-CZ" sz="4000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5450633" cy="4351338"/>
          </a:xfrm>
        </p:spPr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Opadavý jehličnatý strom z čeledi cypřišovitých, o které se předpokládalo, že vyhynula před 70 mil. let.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Je mrazuvzdorná a pěstuje se i v parcích v ČR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„Meta“ znamená latinsky „nad“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1436" y="1485106"/>
            <a:ext cx="3774281" cy="503237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06153" y="4964276"/>
            <a:ext cx="3053444" cy="177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5476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5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 err="1">
                <a:solidFill>
                  <a:srgbClr val="00B0F0"/>
                </a:solidFill>
              </a:rPr>
              <a:t>Cosmos</a:t>
            </a:r>
            <a:r>
              <a:rPr lang="cs-CZ" sz="4000" b="1" dirty="0">
                <a:solidFill>
                  <a:srgbClr val="00B0F0"/>
                </a:solidFill>
              </a:rPr>
              <a:t> </a:t>
            </a:r>
            <a:r>
              <a:rPr lang="cs-CZ" sz="4000" b="1" dirty="0" err="1">
                <a:solidFill>
                  <a:srgbClr val="00B0F0"/>
                </a:solidFill>
              </a:rPr>
              <a:t>atrosanguineus</a:t>
            </a:r>
            <a:endParaRPr lang="cs-CZ" sz="4000" b="1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1" y="1825625"/>
            <a:ext cx="5152052" cy="4351338"/>
          </a:xfrm>
        </p:spPr>
        <p:txBody>
          <a:bodyPr/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Tzv. „čokoládový vesmír“ pochází </a:t>
            </a:r>
            <a:r>
              <a:rPr lang="cs-CZ" dirty="0"/>
              <a:t>Mexika a v divoké přírodě byla po dobu sta let vyhynulá</a:t>
            </a:r>
            <a:r>
              <a:rPr lang="cs-CZ" dirty="0" smtClean="0"/>
              <a:t>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V roce 1902 byla naklonována.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Z rostlin </a:t>
            </a:r>
            <a:r>
              <a:rPr lang="cs-CZ" dirty="0"/>
              <a:t>se </a:t>
            </a:r>
            <a:r>
              <a:rPr lang="cs-CZ" dirty="0" smtClean="0"/>
              <a:t>v </a:t>
            </a:r>
            <a:r>
              <a:rPr lang="cs-CZ" dirty="0"/>
              <a:t>létě </a:t>
            </a:r>
            <a:r>
              <a:rPr lang="cs-CZ" dirty="0" smtClean="0"/>
              <a:t>line silná </a:t>
            </a:r>
            <a:r>
              <a:rPr lang="cs-CZ" dirty="0"/>
              <a:t>vůně </a:t>
            </a:r>
            <a:r>
              <a:rPr lang="cs-CZ" dirty="0" smtClean="0"/>
              <a:t>vanilinu.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21" r="2987"/>
          <a:stretch/>
        </p:blipFill>
        <p:spPr>
          <a:xfrm>
            <a:off x="5990253" y="2467673"/>
            <a:ext cx="5850294" cy="409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08482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Odkazy</a:t>
            </a:r>
            <a:endParaRPr lang="cs-CZ" sz="4800" b="1" dirty="0">
              <a:solidFill>
                <a:srgbClr val="92D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/>
              <a:t> Na většinu (odkazů) z následujících stránek jste mohli narazit v průběhu prezentace, pokud jste je však propásli, zde je máte shrnuté.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/>
              <a:t> Upozornění: většina stránek je v angličtině, tak se nelekejte… </a:t>
            </a:r>
            <a:r>
              <a:rPr lang="cs-CZ" sz="2000" dirty="0" smtClean="0">
                <a:sym typeface="Wingdings" panose="05000000000000000000" pitchFamily="2" charset="2"/>
              </a:rPr>
              <a:t></a:t>
            </a:r>
            <a:endParaRPr lang="cs-CZ" sz="2000" dirty="0" smtClean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2"/>
              </a:rPr>
              <a:t> http://discover.iucnredlist.org/discover</a:t>
            </a:r>
            <a:r>
              <a:rPr lang="cs-CZ" sz="2000" dirty="0" smtClean="0"/>
              <a:t> - červený seznam IUCN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3"/>
              </a:rPr>
              <a:t> http://wwf.panda.org/</a:t>
            </a:r>
            <a:r>
              <a:rPr lang="cs-CZ" sz="2000" dirty="0" smtClean="0"/>
              <a:t> - oficiální stránky WWF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4"/>
              </a:rPr>
              <a:t> https://www.facebook.com/WWF</a:t>
            </a:r>
            <a:r>
              <a:rPr lang="cs-CZ" sz="2000" dirty="0" smtClean="0"/>
              <a:t> - oficiální </a:t>
            </a:r>
            <a:r>
              <a:rPr lang="cs-CZ" sz="2000" dirty="0" err="1" smtClean="0"/>
              <a:t>facebook</a:t>
            </a:r>
            <a:r>
              <a:rPr lang="cs-CZ" sz="2000" dirty="0"/>
              <a:t> </a:t>
            </a:r>
            <a:r>
              <a:rPr lang="cs-CZ" sz="2000" dirty="0" smtClean="0"/>
              <a:t>WWF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 smtClean="0">
                <a:hlinkClick r:id="rId5"/>
              </a:rPr>
              <a:t>https</a:t>
            </a:r>
            <a:r>
              <a:rPr lang="cs-CZ" sz="2000" dirty="0">
                <a:hlinkClick r:id="rId5"/>
              </a:rPr>
              <a:t>://ic.fsc.org</a:t>
            </a:r>
            <a:r>
              <a:rPr lang="cs-CZ" sz="2000" dirty="0" smtClean="0">
                <a:hlinkClick r:id="rId5"/>
              </a:rPr>
              <a:t>/</a:t>
            </a:r>
            <a:r>
              <a:rPr lang="cs-CZ" sz="2000" dirty="0" smtClean="0"/>
              <a:t> - oficiální stránky FSC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sz="2000" dirty="0">
                <a:hlinkClick r:id="rId6"/>
              </a:rPr>
              <a:t>http://www.greenpeace.org/czech/cz</a:t>
            </a:r>
            <a:r>
              <a:rPr lang="cs-CZ" sz="2000" dirty="0" smtClean="0">
                <a:hlinkClick r:id="rId6"/>
              </a:rPr>
              <a:t>/</a:t>
            </a:r>
            <a:r>
              <a:rPr lang="cs-CZ" sz="2000" dirty="0" smtClean="0"/>
              <a:t> - české stránky hnutí Greenpeace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xmlns="" val="103562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25165"/>
            <a:ext cx="10515600" cy="1325563"/>
          </a:xfrm>
        </p:spPr>
        <p:txBody>
          <a:bodyPr/>
          <a:lstStyle/>
          <a:p>
            <a:r>
              <a:rPr lang="cs-CZ" dirty="0" smtClean="0"/>
              <a:t>Zdroje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68963"/>
            <a:ext cx="10515600" cy="52997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900" dirty="0" smtClean="0">
                <a:hlinkClick r:id="rId2"/>
              </a:rPr>
              <a:t>http://en.wikipedia.org/wiki/Endangered_species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 smtClean="0">
                <a:hlinkClick r:id="rId3"/>
              </a:rPr>
              <a:t>http://en.wikipedia.org/wiki/File:Panthera_tigris_altaica_13_-_Buffalo_Zoo.jpg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 smtClean="0">
                <a:hlinkClick r:id="rId4"/>
              </a:rPr>
              <a:t>http://www.eoearth.org/files/118901_119000/118993/422px-IUCN_Categories_Chart.jpg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5"/>
              </a:rPr>
              <a:t>http://cs.wikipedia.org/wiki/Ohro%C5%BEen%C3%BD_druh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6"/>
              </a:rPr>
              <a:t>http://www.frederiksamuel.com/blog/images/wwflogo.jpg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7"/>
              </a:rPr>
              <a:t>http://koldby.com/portfolio/wwf-together-app/#5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8"/>
              </a:rPr>
              <a:t>http://worldwildlife.org/species/sumatran-orangutan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9"/>
              </a:rPr>
              <a:t>http://worldwildlife.org/species/bornean-orangutan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 smtClean="0">
                <a:hlinkClick r:id="rId10"/>
              </a:rPr>
              <a:t>http://save-the-endangered-species.weebly.com/top-10-most-endangered-plants.html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 smtClean="0">
                <a:hlinkClick r:id="rId11"/>
              </a:rPr>
              <a:t>http://www.tyden.cz/rubriky/relax/cestovani/exotika/obrazem-ohrozene-krasky-nejvzacnejsi-kvetiny-planety_234565.html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>
                <a:hlinkClick r:id="rId12"/>
              </a:rPr>
              <a:t>http://www.dlh.com/CSR/Environment/~/</a:t>
            </a:r>
            <a:r>
              <a:rPr lang="cs-CZ" sz="900" dirty="0" smtClean="0">
                <a:hlinkClick r:id="rId12"/>
              </a:rPr>
              <a:t>media/images/Website%20specific%20images/Group/CSR/Promotional_FSC/FSC_RAC_Group_TM_UK.ashx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>
                <a:hlinkClick r:id="rId13"/>
              </a:rPr>
              <a:t>http://www.bgci.org</a:t>
            </a:r>
            <a:r>
              <a:rPr lang="cs-CZ" sz="900" dirty="0" smtClean="0">
                <a:hlinkClick r:id="rId13"/>
              </a:rPr>
              <a:t>/</a:t>
            </a:r>
            <a:r>
              <a:rPr lang="cs-CZ" sz="900" dirty="0" smtClean="0"/>
              <a:t>  </a:t>
            </a:r>
          </a:p>
          <a:p>
            <a:pPr marL="0" indent="0">
              <a:buNone/>
            </a:pPr>
            <a:r>
              <a:rPr lang="cs-CZ" sz="900" dirty="0"/>
              <a:t> </a:t>
            </a:r>
            <a:r>
              <a:rPr lang="cs-CZ" sz="900" dirty="0">
                <a:hlinkClick r:id="rId14"/>
              </a:rPr>
              <a:t>https://</a:t>
            </a:r>
            <a:r>
              <a:rPr lang="cs-CZ" sz="900" dirty="0" smtClean="0">
                <a:hlinkClick r:id="rId14"/>
              </a:rPr>
              <a:t>environmentalgeography.files.wordpress.com/2012/02/rainforest-deforestation1.jpg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15"/>
              </a:rPr>
              <a:t>http://</a:t>
            </a:r>
            <a:r>
              <a:rPr lang="cs-CZ" sz="900" dirty="0" smtClean="0">
                <a:hlinkClick r:id="rId15"/>
              </a:rPr>
              <a:t>www.aljazeera.com/mritems/Images/2011/6/15/201161551955391734_20.jpg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16"/>
              </a:rPr>
              <a:t>http://</a:t>
            </a:r>
            <a:r>
              <a:rPr lang="cs-CZ" sz="900" dirty="0" smtClean="0">
                <a:hlinkClick r:id="rId16"/>
              </a:rPr>
              <a:t>www.ermetica.net/arakne/wp-content/uploads/2013/03/Poecilotheria-Metallica.jpg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17"/>
              </a:rPr>
              <a:t>https://</a:t>
            </a:r>
            <a:r>
              <a:rPr lang="cs-CZ" sz="900" dirty="0" smtClean="0">
                <a:hlinkClick r:id="rId17"/>
              </a:rPr>
              <a:t>hillywillyworld.files.wordpress.com/2010/03/baijiriverdolphin001.jpg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18"/>
              </a:rPr>
              <a:t>http://</a:t>
            </a:r>
            <a:r>
              <a:rPr lang="cs-CZ" sz="900" dirty="0" smtClean="0">
                <a:hlinkClick r:id="rId18"/>
              </a:rPr>
              <a:t>upload.wikimedia.org/wikipedia/commons/c/cd/Panda_Cub_from_Wolong%2C_Sichuan%2C_China.JPG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19"/>
              </a:rPr>
              <a:t>http://www.weather.com/science/nature/news/13-endangered-animals-20131110#/</a:t>
            </a:r>
            <a:r>
              <a:rPr lang="cs-CZ" sz="900" dirty="0" smtClean="0">
                <a:hlinkClick r:id="rId19"/>
              </a:rPr>
              <a:t>3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20"/>
              </a:rPr>
              <a:t>http://</a:t>
            </a:r>
            <a:r>
              <a:rPr lang="cs-CZ" sz="900" dirty="0" smtClean="0">
                <a:hlinkClick r:id="rId20"/>
              </a:rPr>
              <a:t>cs.wikipedia.org/wiki/Strongylodon_macrobotrys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21"/>
              </a:rPr>
              <a:t>http://upload.wikimedia.org/wikipedia/commons/b/b7/Strongylodon_macrobotrys_%</a:t>
            </a:r>
            <a:r>
              <a:rPr lang="cs-CZ" sz="900" dirty="0" smtClean="0">
                <a:hlinkClick r:id="rId21"/>
              </a:rPr>
              <a:t>282%29.JPG</a:t>
            </a:r>
            <a:endParaRPr lang="cs-CZ" sz="900" dirty="0" smtClean="0"/>
          </a:p>
          <a:p>
            <a:pPr marL="0" indent="0">
              <a:buNone/>
            </a:pPr>
            <a:r>
              <a:rPr lang="cs-CZ" sz="900" dirty="0">
                <a:hlinkClick r:id="rId22"/>
              </a:rPr>
              <a:t>http://cs.wikipedia.org/wiki/Metasekvoje_%</a:t>
            </a:r>
            <a:r>
              <a:rPr lang="cs-CZ" sz="900" dirty="0" smtClean="0">
                <a:hlinkClick r:id="rId22"/>
              </a:rPr>
              <a:t>C4%8D%C3%ADnsk%C3%A1</a:t>
            </a:r>
            <a:r>
              <a:rPr lang="cs-CZ" sz="900" dirty="0" smtClean="0"/>
              <a:t>  </a:t>
            </a:r>
          </a:p>
          <a:p>
            <a:pPr marL="0" indent="0">
              <a:buNone/>
            </a:pPr>
            <a:r>
              <a:rPr lang="cs-CZ" sz="900" dirty="0">
                <a:hlinkClick r:id="rId23"/>
              </a:rPr>
              <a:t>http://</a:t>
            </a:r>
            <a:r>
              <a:rPr lang="cs-CZ" sz="900" dirty="0" smtClean="0">
                <a:hlinkClick r:id="rId23"/>
              </a:rPr>
              <a:t>lambley.com.au/sites/default/files/styles/full_image/public/plant_entry_photos/cosmos_atrosanguineus_0.jpg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24"/>
              </a:rPr>
              <a:t>http://</a:t>
            </a:r>
            <a:r>
              <a:rPr lang="cs-CZ" sz="900" dirty="0" smtClean="0">
                <a:hlinkClick r:id="rId24"/>
              </a:rPr>
              <a:t>en.wikipedia.org/wiki/Cosmos_atrosanguineus</a:t>
            </a:r>
            <a:r>
              <a:rPr lang="cs-CZ" sz="900" dirty="0" smtClean="0"/>
              <a:t> </a:t>
            </a:r>
          </a:p>
          <a:p>
            <a:pPr marL="0" indent="0">
              <a:buNone/>
            </a:pPr>
            <a:r>
              <a:rPr lang="cs-CZ" sz="900" dirty="0">
                <a:hlinkClick r:id="rId25"/>
              </a:rPr>
              <a:t>http://</a:t>
            </a:r>
            <a:r>
              <a:rPr lang="cs-CZ" sz="900" dirty="0" smtClean="0">
                <a:hlinkClick r:id="rId25"/>
              </a:rPr>
              <a:t>upload.wikimedia.org/wikipedia/commons/8/88/Metasequia%2803%29.jpg</a:t>
            </a:r>
            <a:r>
              <a:rPr lang="cs-CZ" sz="9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53316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Definice</a:t>
            </a:r>
            <a:endParaRPr lang="cs-CZ" sz="4800" b="1" dirty="0">
              <a:solidFill>
                <a:srgbClr val="92D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b="1" dirty="0" smtClean="0"/>
              <a:t>Ohrožený druh je druh organismu, který by v budoucnu mohl vyhynout.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/>
              <a:t>B</a:t>
            </a:r>
            <a:r>
              <a:rPr lang="cs-CZ" dirty="0" smtClean="0"/>
              <a:t>iologové tak označují druh, který je na </a:t>
            </a:r>
            <a:r>
              <a:rPr lang="cs-CZ" dirty="0" smtClean="0">
                <a:solidFill>
                  <a:srgbClr val="7030A0"/>
                </a:solidFill>
                <a:hlinkClick r:id="rId2"/>
              </a:rPr>
              <a:t>červeném seznamu IUCN</a:t>
            </a:r>
            <a:r>
              <a:rPr lang="cs-CZ" dirty="0" smtClean="0">
                <a:solidFill>
                  <a:srgbClr val="7030A0"/>
                </a:solidFill>
              </a:rPr>
              <a:t> </a:t>
            </a:r>
            <a:r>
              <a:rPr lang="cs-CZ" dirty="0" smtClean="0"/>
              <a:t>zmíněn jako ohrožený.</a:t>
            </a:r>
            <a:r>
              <a:rPr lang="en-US" dirty="0" smtClean="0"/>
              <a:t> </a:t>
            </a:r>
            <a:endParaRPr lang="cs-CZ" dirty="0" smtClean="0"/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en-US" dirty="0" smtClean="0"/>
              <a:t>3079 </a:t>
            </a:r>
            <a:r>
              <a:rPr lang="cs-CZ" dirty="0" smtClean="0"/>
              <a:t>zvířat</a:t>
            </a:r>
            <a:r>
              <a:rPr lang="en-US" dirty="0" smtClean="0"/>
              <a:t> a 2655 </a:t>
            </a:r>
            <a:r>
              <a:rPr lang="cs-CZ" dirty="0" smtClean="0"/>
              <a:t>rostlin</a:t>
            </a:r>
            <a:r>
              <a:rPr lang="en-US" dirty="0" smtClean="0"/>
              <a:t> </a:t>
            </a:r>
            <a:r>
              <a:rPr lang="cs-CZ" dirty="0" smtClean="0"/>
              <a:t>je ohroženo </a:t>
            </a:r>
            <a:r>
              <a:rPr lang="cs-CZ" b="1" dirty="0" smtClean="0"/>
              <a:t>celosvětově</a:t>
            </a:r>
            <a:r>
              <a:rPr lang="cs-CZ" dirty="0" smtClean="0"/>
              <a:t>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Mnoho zemí má zákony, které chrání územně závislé druhy, například: zákazy lovení</a:t>
            </a:r>
            <a:r>
              <a:rPr lang="en-US" dirty="0" smtClean="0"/>
              <a:t>, </a:t>
            </a:r>
            <a:r>
              <a:rPr lang="cs-CZ" dirty="0" smtClean="0"/>
              <a:t>omezení územního rozvoje (zemědělství), nebo</a:t>
            </a:r>
            <a:r>
              <a:rPr lang="en-US" dirty="0" smtClean="0"/>
              <a:t> </a:t>
            </a:r>
            <a:r>
              <a:rPr lang="cs-CZ" dirty="0" smtClean="0"/>
              <a:t>vytváří rezervace</a:t>
            </a:r>
            <a:r>
              <a:rPr lang="en-US" dirty="0" smtClean="0"/>
              <a:t>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879413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/>
              <a:t>Stupeň ohrožení </a:t>
            </a:r>
            <a:r>
              <a:rPr lang="cs-CZ" sz="1800" dirty="0" smtClean="0"/>
              <a:t>(</a:t>
            </a:r>
            <a:r>
              <a:rPr lang="cs-CZ" sz="1800" dirty="0" err="1" smtClean="0"/>
              <a:t>conservation</a:t>
            </a:r>
            <a:r>
              <a:rPr lang="cs-CZ" sz="1800" dirty="0" smtClean="0"/>
              <a:t> status)</a:t>
            </a:r>
            <a:endParaRPr lang="cs-CZ" sz="1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690688"/>
            <a:ext cx="5359400" cy="3924300"/>
          </a:xfrm>
        </p:spPr>
      </p:pic>
      <p:sp>
        <p:nvSpPr>
          <p:cNvPr id="27" name="TextovéPole 26"/>
          <p:cNvSpPr txBox="1"/>
          <p:nvPr/>
        </p:nvSpPr>
        <p:spPr>
          <a:xfrm>
            <a:off x="6983730" y="1816418"/>
            <a:ext cx="437007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EX</a:t>
            </a:r>
            <a:r>
              <a:rPr lang="cs-CZ" dirty="0" smtClean="0"/>
              <a:t>, vyhynulý (</a:t>
            </a:r>
            <a:r>
              <a:rPr lang="cs-CZ" dirty="0" err="1" smtClean="0"/>
              <a:t>Extinct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rgbClr val="7030A0"/>
                </a:solidFill>
              </a:rPr>
              <a:t>EW</a:t>
            </a:r>
            <a:r>
              <a:rPr lang="cs-CZ" dirty="0" smtClean="0"/>
              <a:t>, vyhynulý v přírodě (</a:t>
            </a:r>
            <a:r>
              <a:rPr lang="cs-CZ" dirty="0" err="1" smtClean="0"/>
              <a:t>Extinct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Wild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>
                <a:solidFill>
                  <a:srgbClr val="C00000"/>
                </a:solidFill>
              </a:rPr>
              <a:t>CR</a:t>
            </a:r>
            <a:r>
              <a:rPr lang="cs-CZ" dirty="0" smtClean="0"/>
              <a:t>, kriticky ohrožený (</a:t>
            </a:r>
            <a:r>
              <a:rPr lang="cs-CZ" dirty="0" err="1" smtClean="0"/>
              <a:t>Critically</a:t>
            </a:r>
            <a:r>
              <a:rPr lang="cs-CZ" dirty="0" smtClean="0"/>
              <a:t> </a:t>
            </a:r>
            <a:r>
              <a:rPr lang="cs-CZ" dirty="0" err="1" smtClean="0"/>
              <a:t>Endangered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chemeClr val="accent2"/>
                </a:solidFill>
              </a:rPr>
              <a:t>EN</a:t>
            </a:r>
            <a:r>
              <a:rPr lang="cs-CZ" dirty="0" smtClean="0"/>
              <a:t>, ohrožený druh (</a:t>
            </a:r>
            <a:r>
              <a:rPr lang="cs-CZ" dirty="0" err="1" smtClean="0"/>
              <a:t>Endangered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chemeClr val="accent4"/>
                </a:solidFill>
              </a:rPr>
              <a:t>VU</a:t>
            </a:r>
            <a:r>
              <a:rPr lang="cs-CZ" dirty="0" smtClean="0"/>
              <a:t>, zranitelný (</a:t>
            </a:r>
            <a:r>
              <a:rPr lang="cs-CZ" dirty="0" err="1" smtClean="0"/>
              <a:t>Vulnerable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>
                <a:solidFill>
                  <a:srgbClr val="92D050"/>
                </a:solidFill>
              </a:rPr>
              <a:t>NT</a:t>
            </a:r>
            <a:r>
              <a:rPr lang="cs-CZ" dirty="0" smtClean="0"/>
              <a:t>, téměř ohrožený (</a:t>
            </a:r>
            <a:r>
              <a:rPr lang="cs-CZ" dirty="0" err="1" smtClean="0"/>
              <a:t>Near</a:t>
            </a:r>
            <a:r>
              <a:rPr lang="cs-CZ" dirty="0" smtClean="0"/>
              <a:t> </a:t>
            </a:r>
            <a:r>
              <a:rPr lang="cs-CZ" dirty="0" err="1" smtClean="0"/>
              <a:t>Threatened</a:t>
            </a:r>
            <a:r>
              <a:rPr lang="cs-CZ" dirty="0" smtClean="0"/>
              <a:t>)</a:t>
            </a:r>
          </a:p>
          <a:p>
            <a:r>
              <a:rPr lang="cs-CZ" b="1" dirty="0" smtClean="0">
                <a:solidFill>
                  <a:srgbClr val="00B050"/>
                </a:solidFill>
              </a:rPr>
              <a:t>LC</a:t>
            </a:r>
            <a:r>
              <a:rPr lang="cs-CZ" dirty="0" smtClean="0"/>
              <a:t>, málo dotčený (Least </a:t>
            </a:r>
            <a:r>
              <a:rPr lang="cs-CZ" dirty="0" err="1" smtClean="0"/>
              <a:t>Concern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b="1" dirty="0" smtClean="0">
                <a:solidFill>
                  <a:schemeClr val="bg1">
                    <a:lumMod val="50000"/>
                  </a:schemeClr>
                </a:solidFill>
              </a:rPr>
              <a:t>DD</a:t>
            </a:r>
            <a:r>
              <a:rPr lang="cs-CZ" dirty="0" smtClean="0"/>
              <a:t>, chybí údaje (Data Deficient)</a:t>
            </a:r>
          </a:p>
          <a:p>
            <a:endParaRPr lang="cs-CZ" dirty="0" smtClean="0"/>
          </a:p>
          <a:p>
            <a:r>
              <a:rPr lang="cs-CZ" b="1" dirty="0" smtClean="0"/>
              <a:t>NE</a:t>
            </a:r>
            <a:r>
              <a:rPr lang="cs-CZ" dirty="0" smtClean="0"/>
              <a:t>, nevyhodnocený (Not </a:t>
            </a:r>
            <a:r>
              <a:rPr lang="cs-CZ" dirty="0" err="1" smtClean="0"/>
              <a:t>Evaluated</a:t>
            </a:r>
            <a:r>
              <a:rPr lang="cs-CZ" dirty="0" smtClean="0"/>
              <a:t>)</a:t>
            </a:r>
          </a:p>
          <a:p>
            <a:endParaRPr lang="cs-CZ" dirty="0" smtClean="0"/>
          </a:p>
          <a:p>
            <a:r>
              <a:rPr lang="cs-CZ" dirty="0" smtClean="0"/>
              <a:t>Dále se používá:</a:t>
            </a:r>
          </a:p>
          <a:p>
            <a:r>
              <a:rPr lang="cs-CZ" dirty="0" smtClean="0"/>
              <a:t>D, domestikovaný (</a:t>
            </a:r>
            <a:r>
              <a:rPr lang="cs-CZ" dirty="0" err="1" smtClean="0"/>
              <a:t>Domesticated</a:t>
            </a:r>
            <a:r>
              <a:rPr lang="cs-CZ" dirty="0" smtClean="0"/>
              <a:t>)</a:t>
            </a:r>
          </a:p>
          <a:p>
            <a:r>
              <a:rPr lang="cs-CZ" dirty="0" smtClean="0"/>
              <a:t>B/C, běžný (</a:t>
            </a:r>
            <a:r>
              <a:rPr lang="cs-CZ" dirty="0" err="1" smtClean="0"/>
              <a:t>Common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46527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Ohrožené druhy zvířat</a:t>
            </a:r>
            <a:r>
              <a:rPr lang="cs-CZ" sz="4800" b="1" dirty="0" smtClean="0"/>
              <a:t> </a:t>
            </a:r>
            <a:r>
              <a:rPr lang="cs-CZ" dirty="0" smtClean="0"/>
              <a:t>– WWF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75822"/>
          </a:xfrm>
        </p:spPr>
        <p:txBody>
          <a:bodyPr>
            <a:normAutofit lnSpcReduction="10000"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Jelikož je s tématem ohrožených zvířat neodlučitelně spjata </a:t>
            </a:r>
            <a:r>
              <a:rPr lang="cs-CZ" dirty="0" smtClean="0">
                <a:hlinkClick r:id="rId3"/>
              </a:rPr>
              <a:t>organizace WWF</a:t>
            </a:r>
            <a:r>
              <a:rPr lang="cs-CZ" dirty="0" smtClean="0"/>
              <a:t>, věnujme nejprve několik slov jí.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WWF (</a:t>
            </a:r>
            <a:r>
              <a:rPr lang="cs-CZ" dirty="0" err="1" smtClean="0"/>
              <a:t>World</a:t>
            </a:r>
            <a:r>
              <a:rPr lang="cs-CZ" dirty="0" smtClean="0"/>
              <a:t> </a:t>
            </a:r>
            <a:r>
              <a:rPr lang="cs-CZ" dirty="0" err="1" smtClean="0"/>
              <a:t>Wide</a:t>
            </a:r>
            <a:r>
              <a:rPr lang="cs-CZ" dirty="0" smtClean="0"/>
              <a:t> </a:t>
            </a:r>
            <a:r>
              <a:rPr lang="cs-CZ" dirty="0" err="1" smtClean="0"/>
              <a:t>Fund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nature</a:t>
            </a:r>
            <a:r>
              <a:rPr lang="cs-CZ" dirty="0" smtClean="0"/>
              <a:t>) aneb světový fond na ochranu přírody </a:t>
            </a:r>
            <a:r>
              <a:rPr lang="cs-CZ" dirty="0" smtClean="0">
                <a:effectLst/>
              </a:rPr>
              <a:t>je mezinárodní nezisková organizace podporující ochranu divoké přírody.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effectLst/>
              </a:rPr>
              <a:t> Fond oficiálně vznikl 11. září 1961. Založil ho </a:t>
            </a:r>
            <a:r>
              <a:rPr lang="cs-CZ" dirty="0" err="1"/>
              <a:t>b</a:t>
            </a:r>
            <a:r>
              <a:rPr lang="cs-CZ" dirty="0" err="1" smtClean="0">
                <a:effectLst/>
              </a:rPr>
              <a:t>rit</a:t>
            </a:r>
            <a:r>
              <a:rPr lang="cs-CZ" dirty="0" smtClean="0">
                <a:effectLst/>
              </a:rPr>
              <a:t> Peter </a:t>
            </a:r>
            <a:r>
              <a:rPr lang="cs-CZ" dirty="0" err="1" smtClean="0">
                <a:effectLst/>
              </a:rPr>
              <a:t>Scott</a:t>
            </a:r>
            <a:r>
              <a:rPr lang="cs-CZ" dirty="0" smtClean="0">
                <a:effectLst/>
              </a:rPr>
              <a:t> a britský biolog Julian Huxley.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effectLst/>
              </a:rPr>
              <a:t> Již během prvních let se fondu podařilo                                                    shromáždit významné finanční prostředky.                                           Mimo jiné také přispěl k mezinárodnímu                                                            zákazu obchodu se slonovinou.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3790" y="4307205"/>
            <a:ext cx="4118610" cy="205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8022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5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Ohrožené druhy zvířat </a:t>
            </a:r>
            <a:r>
              <a:rPr lang="cs-CZ" dirty="0" smtClean="0"/>
              <a:t>– Hrozby</a:t>
            </a:r>
            <a:endParaRPr lang="cs-CZ" dirty="0">
              <a:solidFill>
                <a:srgbClr val="92D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Co vlastně ohrožuje zvířata ve volné přírodě? U každého druhu se hrozby liší, ale téměř ve všech případech za ně může člověk. 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Příklady: lov (pytláctví), rozšiřování zemědělských oblastí, kácení lesů, u vodních druhů tzv. „</a:t>
            </a:r>
            <a:r>
              <a:rPr lang="cs-CZ" dirty="0" err="1" smtClean="0"/>
              <a:t>bycatch</a:t>
            </a:r>
            <a:r>
              <a:rPr lang="cs-CZ" dirty="0" smtClean="0"/>
              <a:t>“ – ryba (či jakýkoliv vodní tvor) se zachytí do sítě určené pro jiný druh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849" y="4001294"/>
            <a:ext cx="4323027" cy="259381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4448" y="4001294"/>
            <a:ext cx="4323027" cy="2593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9230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solidFill>
                  <a:srgbClr val="92D050"/>
                </a:solidFill>
              </a:rPr>
              <a:t>Ohrožené druhy zvířat </a:t>
            </a:r>
            <a:r>
              <a:rPr lang="cs-CZ" dirty="0" smtClean="0"/>
              <a:t>– Konkrétně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Mezi ohrožené druhy patří například pandy </a:t>
            </a:r>
            <a:r>
              <a:rPr lang="cs-CZ" dirty="0"/>
              <a:t>v</a:t>
            </a:r>
            <a:r>
              <a:rPr lang="cs-CZ" dirty="0" smtClean="0"/>
              <a:t>elké, delfíni (zejména sladkovodní), </a:t>
            </a:r>
            <a:r>
              <a:rPr lang="cs-CZ" dirty="0">
                <a:hlinkClick r:id="rId3"/>
              </a:rPr>
              <a:t>m</a:t>
            </a:r>
            <a:r>
              <a:rPr lang="cs-CZ" dirty="0" smtClean="0">
                <a:hlinkClick r:id="rId3"/>
              </a:rPr>
              <a:t>onarchové </a:t>
            </a:r>
            <a:r>
              <a:rPr lang="cs-CZ" dirty="0">
                <a:hlinkClick r:id="rId3"/>
              </a:rPr>
              <a:t>s</a:t>
            </a:r>
            <a:r>
              <a:rPr lang="cs-CZ" dirty="0" smtClean="0">
                <a:hlinkClick r:id="rId3"/>
              </a:rPr>
              <a:t>těhovaví</a:t>
            </a:r>
            <a:r>
              <a:rPr lang="cs-CZ" dirty="0" smtClean="0"/>
              <a:t>, nosorožci, sloni, mořské želvy, </a:t>
            </a:r>
            <a:r>
              <a:rPr lang="cs-CZ" dirty="0" smtClean="0">
                <a:hlinkClick r:id="rId4"/>
              </a:rPr>
              <a:t>tygři</a:t>
            </a:r>
            <a:r>
              <a:rPr lang="cs-CZ" dirty="0" smtClean="0"/>
              <a:t>, </a:t>
            </a:r>
            <a:r>
              <a:rPr lang="cs-CZ" dirty="0" smtClean="0">
                <a:hlinkClick r:id="rId5"/>
              </a:rPr>
              <a:t>velryby</a:t>
            </a:r>
            <a:r>
              <a:rPr lang="cs-CZ" dirty="0" smtClean="0"/>
              <a:t>, ale i bizoni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</a:t>
            </a:r>
            <a:r>
              <a:rPr lang="cs-CZ" dirty="0"/>
              <a:t>N</a:t>
            </a:r>
            <a:r>
              <a:rPr lang="cs-CZ" dirty="0" smtClean="0"/>
              <a:t>ejvíce ohrožené druhy (</a:t>
            </a:r>
            <a:r>
              <a:rPr lang="cs-CZ" b="1" dirty="0" smtClean="0">
                <a:solidFill>
                  <a:srgbClr val="C00000"/>
                </a:solidFill>
              </a:rPr>
              <a:t>CR</a:t>
            </a:r>
            <a:r>
              <a:rPr lang="cs-CZ" dirty="0" smtClean="0"/>
              <a:t>) jsou zejména různí plži, ryby a obojživelníci, ale najde se mezi nimi i levhart mandžuský (asi jen 30 ve volné přírodě), </a:t>
            </a:r>
            <a:r>
              <a:rPr lang="cs-CZ" dirty="0" smtClean="0">
                <a:hlinkClick r:id="rId6"/>
              </a:rPr>
              <a:t>adax núbijský</a:t>
            </a:r>
            <a:r>
              <a:rPr lang="cs-CZ" dirty="0" smtClean="0"/>
              <a:t> (méně než 300) nebo albatros amsterdamský (obývají jeden malý ostrov)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/>
              <a:t> </a:t>
            </a:r>
            <a:r>
              <a:rPr lang="cs-CZ" dirty="0" smtClean="0"/>
              <a:t>V České republice je podle červeného seznamu IUCN 5 kriticky ohrožených druhů zvířat (mezi nimi i </a:t>
            </a:r>
            <a:r>
              <a:rPr lang="cs-CZ" dirty="0" smtClean="0">
                <a:hlinkClick r:id="rId7"/>
              </a:rPr>
              <a:t>úhoř říční</a:t>
            </a:r>
            <a:r>
              <a:rPr lang="cs-CZ" dirty="0" smtClean="0"/>
              <a:t> nebo </a:t>
            </a:r>
            <a:r>
              <a:rPr lang="cs-CZ" dirty="0" smtClean="0">
                <a:hlinkClick r:id="rId8"/>
              </a:rPr>
              <a:t>keptuška stepní</a:t>
            </a:r>
            <a:r>
              <a:rPr lang="cs-CZ" dirty="0" smtClean="0"/>
              <a:t>)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/>
              <a:t> Následuje výčet tří náhodných ohrožených zvířat.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51393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 err="1">
                <a:solidFill>
                  <a:srgbClr val="92D050"/>
                </a:solidFill>
              </a:rPr>
              <a:t>Poecilotheria</a:t>
            </a:r>
            <a:r>
              <a:rPr lang="cs-CZ" sz="4000" b="1" dirty="0">
                <a:solidFill>
                  <a:srgbClr val="92D050"/>
                </a:solidFill>
              </a:rPr>
              <a:t> </a:t>
            </a:r>
            <a:r>
              <a:rPr lang="cs-CZ" sz="4000" b="1" dirty="0" err="1" smtClean="0">
                <a:solidFill>
                  <a:srgbClr val="92D050"/>
                </a:solidFill>
              </a:rPr>
              <a:t>metallica</a:t>
            </a:r>
            <a:r>
              <a:rPr lang="cs-CZ" sz="4000" b="1" dirty="0" smtClean="0">
                <a:solidFill>
                  <a:srgbClr val="92D050"/>
                </a:solidFill>
              </a:rPr>
              <a:t> </a:t>
            </a:r>
            <a:r>
              <a:rPr lang="cs-CZ" sz="2800" b="1" dirty="0" smtClean="0"/>
              <a:t>(</a:t>
            </a:r>
            <a:r>
              <a:rPr lang="cs-CZ" sz="2800" b="1" dirty="0" smtClean="0">
                <a:solidFill>
                  <a:srgbClr val="FF0000"/>
                </a:solidFill>
              </a:rPr>
              <a:t>CR</a:t>
            </a:r>
            <a:r>
              <a:rPr lang="cs-CZ" sz="2800" b="1" dirty="0" smtClean="0"/>
              <a:t>)</a:t>
            </a:r>
            <a:endParaRPr lang="cs-CZ" sz="5400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37" r="11279"/>
          <a:stretch/>
        </p:blipFill>
        <p:spPr>
          <a:xfrm>
            <a:off x="6041544" y="1690687"/>
            <a:ext cx="5480207" cy="4656499"/>
          </a:xfrm>
          <a:prstGeom prst="rect">
            <a:avLst/>
          </a:prstGeom>
        </p:spPr>
      </p:pic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670249" y="1692533"/>
            <a:ext cx="4984101" cy="4656499"/>
          </a:xfrm>
        </p:spPr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2060"/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Jedná se o tarantuli s metalicky modrou barvou.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Vyskytuje se asi jen na 100 km</a:t>
            </a:r>
            <a:r>
              <a:rPr lang="cs-CZ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 indických lesích, přesný počet jedinců ve volné přírodě není známý.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Jeho jed způsobuje nevolnost, která může trvat i týdny, ale není smrtelný.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9177239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 smtClean="0">
                <a:solidFill>
                  <a:srgbClr val="92D050"/>
                </a:solidFill>
              </a:rPr>
              <a:t>Panda</a:t>
            </a:r>
            <a:r>
              <a:rPr lang="cs-CZ" b="1" dirty="0" smtClean="0">
                <a:solidFill>
                  <a:srgbClr val="92D050"/>
                </a:solidFill>
              </a:rPr>
              <a:t> </a:t>
            </a:r>
            <a:r>
              <a:rPr lang="cs-CZ" sz="4000" b="1" dirty="0" smtClean="0">
                <a:solidFill>
                  <a:srgbClr val="92D050"/>
                </a:solidFill>
              </a:rPr>
              <a:t>velká </a:t>
            </a:r>
            <a:r>
              <a:rPr lang="cs-CZ" sz="2800" b="1" dirty="0" smtClean="0"/>
              <a:t>(</a:t>
            </a:r>
            <a:r>
              <a:rPr lang="cs-CZ" sz="2800" b="1" dirty="0" smtClean="0">
                <a:solidFill>
                  <a:schemeClr val="accent2"/>
                </a:solidFill>
              </a:rPr>
              <a:t>EN</a:t>
            </a:r>
            <a:r>
              <a:rPr lang="cs-CZ" sz="2800" b="1" dirty="0" smtClean="0"/>
              <a:t>)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5478624" cy="4351338"/>
          </a:xfrm>
        </p:spPr>
        <p:txBody>
          <a:bodyPr/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 to savec z čeledi medvědovitých.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Žije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hornatých oblastech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Čínské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lidové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republiky uvnitř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bambusových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houštin.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Ve 20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století se panda stala národním symbolem Číny a je zobrazována na čínských zlatých mincích.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90"/>
          <a:stretch/>
        </p:blipFill>
        <p:spPr>
          <a:xfrm>
            <a:off x="6503438" y="1825625"/>
            <a:ext cx="5215812" cy="399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3313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1000"/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>
                <a:solidFill>
                  <a:srgbClr val="92D050"/>
                </a:solidFill>
              </a:rPr>
              <a:t>Delfínovec </a:t>
            </a:r>
            <a:r>
              <a:rPr lang="cs-CZ" sz="4000" b="1" dirty="0" smtClean="0">
                <a:solidFill>
                  <a:srgbClr val="92D050"/>
                </a:solidFill>
              </a:rPr>
              <a:t>čínský </a:t>
            </a:r>
            <a:r>
              <a:rPr lang="cs-CZ" sz="2800" b="1" dirty="0" smtClean="0"/>
              <a:t>(</a:t>
            </a:r>
            <a:r>
              <a:rPr lang="cs-CZ" sz="2800" b="1" dirty="0" smtClean="0">
                <a:solidFill>
                  <a:srgbClr val="C00000"/>
                </a:solidFill>
              </a:rPr>
              <a:t>CR</a:t>
            </a:r>
            <a:r>
              <a:rPr lang="cs-CZ" sz="2800" b="1" dirty="0" smtClean="0"/>
              <a:t>)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25625"/>
            <a:ext cx="5170714" cy="4351338"/>
          </a:xfrm>
        </p:spPr>
        <p:txBody>
          <a:bodyPr>
            <a:normAutofit/>
          </a:bodyPr>
          <a:lstStyle/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Vyskytuje se v Číně, v řece Jang-c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’-</a:t>
            </a:r>
            <a:r>
              <a:rPr lang="cs-CZ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ťiang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v jezeře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Tung-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tching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cs-CZ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chu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Neví se, jestli už není vyhynulý, naposledy byl pravděpodobně spatřen v roce 2007.</a:t>
            </a:r>
          </a:p>
          <a:p>
            <a:pPr>
              <a:buClr>
                <a:srgbClr val="92D050"/>
              </a:buClr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V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roce 1980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 v řece vyskytovalo asi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400 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jedinců, </a:t>
            </a:r>
            <a:r>
              <a:rPr lang="cs-CZ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 roce 1998 jich přežívalo pouhých 13</a:t>
            </a:r>
            <a:r>
              <a:rPr lang="cs-CZ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758" r="2927" b="7400"/>
          <a:stretch/>
        </p:blipFill>
        <p:spPr>
          <a:xfrm>
            <a:off x="6382139" y="1970028"/>
            <a:ext cx="5458408" cy="373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1168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859</TotalTime>
  <Words>982</Words>
  <Application>Microsoft Office PowerPoint</Application>
  <PresentationFormat>Vlastní</PresentationFormat>
  <Paragraphs>102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Office</vt:lpstr>
      <vt:lpstr>Ohrožené druhy organismů</vt:lpstr>
      <vt:lpstr>Definice</vt:lpstr>
      <vt:lpstr>Stupeň ohrožení (conservation status)</vt:lpstr>
      <vt:lpstr>Ohrožené druhy zvířat – WWF</vt:lpstr>
      <vt:lpstr>Ohrožené druhy zvířat – Hrozby</vt:lpstr>
      <vt:lpstr>Ohrožené druhy zvířat – Konkrétně</vt:lpstr>
      <vt:lpstr>Poecilotheria metallica (CR)</vt:lpstr>
      <vt:lpstr>Panda velká (EN)</vt:lpstr>
      <vt:lpstr>Delfínovec čínský (CR)</vt:lpstr>
      <vt:lpstr>Ohrožené druhy rostlin</vt:lpstr>
      <vt:lpstr>Ohrožené druhy rostlin – Hrozby</vt:lpstr>
      <vt:lpstr> Smaragdová liána </vt:lpstr>
      <vt:lpstr>Metasekvoje čínská</vt:lpstr>
      <vt:lpstr>Cosmos atrosanguineus</vt:lpstr>
      <vt:lpstr>Odkazy</vt:lpstr>
      <vt:lpstr>Zdroje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Ohrožené druhy organismů</dc:title>
  <dc:creator>jaja</dc:creator>
  <cp:lastModifiedBy>Jarmila Ichová</cp:lastModifiedBy>
  <cp:revision>64</cp:revision>
  <dcterms:created xsi:type="dcterms:W3CDTF">2014-05-04T12:39:00Z</dcterms:created>
  <dcterms:modified xsi:type="dcterms:W3CDTF">2015-04-12T20:33:21Z</dcterms:modified>
</cp:coreProperties>
</file>